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53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Социально – коммуникативное развитие</c:v>
                </c:pt>
              </c:strCache>
            </c:strRef>
          </c:tx>
          <c:dLbls>
            <c:txPr>
              <a:bodyPr/>
              <a:lstStyle/>
              <a:p>
                <a:pPr>
                  <a:defRPr sz="20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  <c:showLeaderLines val="1"/>
          </c:dLbls>
          <c:cat>
            <c:strRef>
              <c:f>Лист1!$A$2:$A$4</c:f>
              <c:strCache>
                <c:ptCount val="3"/>
                <c:pt idx="0">
                  <c:v>Средний уровень</c:v>
                </c:pt>
                <c:pt idx="1">
                  <c:v>Низкий уровень</c:v>
                </c:pt>
                <c:pt idx="2">
                  <c:v>Высокий уровень</c:v>
                </c:pt>
              </c:strCache>
            </c:strRef>
          </c:cat>
          <c:val>
            <c:numRef>
              <c:f>Лист1!$B$2:$B$4</c:f>
              <c:numCache>
                <c:formatCode>0%</c:formatCode>
                <c:ptCount val="3"/>
                <c:pt idx="0">
                  <c:v>0.37000000000000033</c:v>
                </c:pt>
                <c:pt idx="1">
                  <c:v>0</c:v>
                </c:pt>
                <c:pt idx="2">
                  <c:v>0.63000000000000078</c:v>
                </c:pt>
              </c:numCache>
            </c:numRef>
          </c:val>
        </c:ser>
        <c:firstSliceAng val="0"/>
      </c:pieChart>
    </c:plotArea>
    <c:legend>
      <c:legendPos val="r"/>
      <c:layout/>
      <c:txPr>
        <a:bodyPr/>
        <a:lstStyle/>
        <a:p>
          <a:pPr>
            <a:defRPr sz="20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Познавательное развитие</c:v>
                </c:pt>
              </c:strCache>
            </c:strRef>
          </c:tx>
          <c:dLbls>
            <c:txPr>
              <a:bodyPr/>
              <a:lstStyle/>
              <a:p>
                <a:pPr>
                  <a:defRPr sz="20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  <c:showLeaderLines val="1"/>
          </c:dLbls>
          <c:cat>
            <c:strRef>
              <c:f>Лист1!$A$2:$A$4</c:f>
              <c:strCache>
                <c:ptCount val="3"/>
                <c:pt idx="0">
                  <c:v>Средний уровень</c:v>
                </c:pt>
                <c:pt idx="1">
                  <c:v>Низкий уровень</c:v>
                </c:pt>
                <c:pt idx="2">
                  <c:v>Высокий уровень</c:v>
                </c:pt>
              </c:strCache>
            </c:strRef>
          </c:cat>
          <c:val>
            <c:numRef>
              <c:f>Лист1!$B$2:$B$4</c:f>
              <c:numCache>
                <c:formatCode>0%</c:formatCode>
                <c:ptCount val="3"/>
                <c:pt idx="0">
                  <c:v>0.35000000000000009</c:v>
                </c:pt>
                <c:pt idx="1">
                  <c:v>0</c:v>
                </c:pt>
                <c:pt idx="2">
                  <c:v>0.65000000000000024</c:v>
                </c:pt>
              </c:numCache>
            </c:numRef>
          </c:val>
        </c:ser>
        <c:firstSliceAng val="0"/>
      </c:pieChart>
    </c:plotArea>
    <c:legend>
      <c:legendPos val="r"/>
      <c:layout/>
      <c:txPr>
        <a:bodyPr/>
        <a:lstStyle/>
        <a:p>
          <a:pPr>
            <a:defRPr sz="20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Речевое  развитие</c:v>
                </c:pt>
              </c:strCache>
            </c:strRef>
          </c:tx>
          <c:dLbls>
            <c:txPr>
              <a:bodyPr/>
              <a:lstStyle/>
              <a:p>
                <a:pPr>
                  <a:defRPr sz="20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  <c:showLeaderLines val="1"/>
          </c:dLbls>
          <c:cat>
            <c:strRef>
              <c:f>Лист1!$A$2:$A$4</c:f>
              <c:strCache>
                <c:ptCount val="3"/>
                <c:pt idx="0">
                  <c:v>Средний уровень</c:v>
                </c:pt>
                <c:pt idx="1">
                  <c:v>Низкий уровень</c:v>
                </c:pt>
                <c:pt idx="2">
                  <c:v>Высокий уровень</c:v>
                </c:pt>
              </c:strCache>
            </c:strRef>
          </c:cat>
          <c:val>
            <c:numRef>
              <c:f>Лист1!$B$2:$B$4</c:f>
              <c:numCache>
                <c:formatCode>0%</c:formatCode>
                <c:ptCount val="3"/>
                <c:pt idx="0">
                  <c:v>0.35000000000000009</c:v>
                </c:pt>
                <c:pt idx="1">
                  <c:v>0.14000000000000001</c:v>
                </c:pt>
                <c:pt idx="2">
                  <c:v>0.51</c:v>
                </c:pt>
              </c:numCache>
            </c:numRef>
          </c:val>
        </c:ser>
        <c:firstSliceAng val="0"/>
      </c:pieChart>
    </c:plotArea>
    <c:legend>
      <c:legendPos val="r"/>
      <c:layout/>
      <c:txPr>
        <a:bodyPr/>
        <a:lstStyle/>
        <a:p>
          <a:pPr>
            <a:defRPr sz="20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Художественно - эстетическое развитие</c:v>
                </c:pt>
              </c:strCache>
            </c:strRef>
          </c:tx>
          <c:dLbls>
            <c:txPr>
              <a:bodyPr/>
              <a:lstStyle/>
              <a:p>
                <a:pPr>
                  <a:defRPr sz="20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  <c:showLeaderLines val="1"/>
          </c:dLbls>
          <c:cat>
            <c:strRef>
              <c:f>Лист1!$A$2:$A$4</c:f>
              <c:strCache>
                <c:ptCount val="3"/>
                <c:pt idx="0">
                  <c:v>Средний уровень</c:v>
                </c:pt>
                <c:pt idx="1">
                  <c:v>Низкий уровень</c:v>
                </c:pt>
                <c:pt idx="2">
                  <c:v>Высокий уровень</c:v>
                </c:pt>
              </c:strCache>
            </c:strRef>
          </c:cat>
          <c:val>
            <c:numRef>
              <c:f>Лист1!$B$2:$B$4</c:f>
              <c:numCache>
                <c:formatCode>0%</c:formatCode>
                <c:ptCount val="3"/>
                <c:pt idx="0">
                  <c:v>0.63000000000000023</c:v>
                </c:pt>
                <c:pt idx="1">
                  <c:v>7.0000000000000021E-2</c:v>
                </c:pt>
                <c:pt idx="2">
                  <c:v>0.28000000000000008</c:v>
                </c:pt>
              </c:numCache>
            </c:numRef>
          </c:val>
        </c:ser>
        <c:firstSliceAng val="0"/>
      </c:pieChart>
    </c:plotArea>
    <c:legend>
      <c:legendPos val="r"/>
      <c:layout/>
      <c:txPr>
        <a:bodyPr/>
        <a:lstStyle/>
        <a:p>
          <a:pPr>
            <a:defRPr sz="20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</c:chart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Физическое развитие</c:v>
                </c:pt>
              </c:strCache>
            </c:strRef>
          </c:tx>
          <c:dLbls>
            <c:txPr>
              <a:bodyPr/>
              <a:lstStyle/>
              <a:p>
                <a:pPr>
                  <a:defRPr sz="20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  <c:showLeaderLines val="1"/>
          </c:dLbls>
          <c:cat>
            <c:strRef>
              <c:f>Лист1!$A$2:$A$4</c:f>
              <c:strCache>
                <c:ptCount val="3"/>
                <c:pt idx="0">
                  <c:v>Средний уровень </c:v>
                </c:pt>
                <c:pt idx="1">
                  <c:v>Низкий уровень</c:v>
                </c:pt>
                <c:pt idx="2">
                  <c:v>Высокий уровень</c:v>
                </c:pt>
              </c:strCache>
            </c:strRef>
          </c:cat>
          <c:val>
            <c:numRef>
              <c:f>Лист1!$B$2:$B$4</c:f>
              <c:numCache>
                <c:formatCode>0%</c:formatCode>
                <c:ptCount val="3"/>
                <c:pt idx="0">
                  <c:v>0.4900000000000001</c:v>
                </c:pt>
                <c:pt idx="1">
                  <c:v>0</c:v>
                </c:pt>
                <c:pt idx="2">
                  <c:v>0.51</c:v>
                </c:pt>
              </c:numCache>
            </c:numRef>
          </c:val>
        </c:ser>
        <c:firstSliceAng val="0"/>
      </c:pieChart>
    </c:plotArea>
    <c:legend>
      <c:legendPos val="r"/>
      <c:layout/>
      <c:txPr>
        <a:bodyPr/>
        <a:lstStyle/>
        <a:p>
          <a:pPr>
            <a:defRPr sz="20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</c:chart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'Лист1'!$B$1</c:f>
              <c:strCache>
                <c:ptCount val="1"/>
                <c:pt idx="0">
                  <c:v>Сводная данных</c:v>
                </c:pt>
              </c:strCache>
            </c:strRef>
          </c:tx>
          <c:dLbls>
            <c:txPr>
              <a:bodyPr/>
              <a:lstStyle/>
              <a:p>
                <a:pPr>
                  <a:defRPr sz="20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  <c:showLeaderLines val="1"/>
          </c:dLbls>
          <c:cat>
            <c:strRef>
              <c:f>'Лист1'!$A$2:$A$4</c:f>
              <c:strCache>
                <c:ptCount val="3"/>
                <c:pt idx="0">
                  <c:v>Средний уровень</c:v>
                </c:pt>
                <c:pt idx="1">
                  <c:v>Низкий уровень</c:v>
                </c:pt>
                <c:pt idx="2">
                  <c:v>Высокий уровень</c:v>
                </c:pt>
              </c:strCache>
            </c:strRef>
          </c:cat>
          <c:val>
            <c:numRef>
              <c:f>'Лист1'!$B$2:$B$4</c:f>
              <c:numCache>
                <c:formatCode>0%</c:formatCode>
                <c:ptCount val="3"/>
                <c:pt idx="0">
                  <c:v>0.4300000000000001</c:v>
                </c:pt>
                <c:pt idx="1">
                  <c:v>0.05</c:v>
                </c:pt>
                <c:pt idx="2">
                  <c:v>0.52</c:v>
                </c:pt>
              </c:numCache>
            </c:numRef>
          </c:val>
        </c:ser>
      </c:pie3DChart>
    </c:plotArea>
    <c:legend>
      <c:legendPos val="r"/>
      <c:layout/>
      <c:txPr>
        <a:bodyPr/>
        <a:lstStyle/>
        <a:p>
          <a:pPr>
            <a:defRPr sz="20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</c:chart>
  <c:externalData r:id="rId1"/>
</c:chartSpace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EB01B001-C242-42A5-81AF-617C1DB0FA28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44D5E30A-E471-43B0-878D-29319F2493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B01B001-C242-42A5-81AF-617C1DB0FA28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4D5E30A-E471-43B0-878D-29319F2493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EB01B001-C242-42A5-81AF-617C1DB0FA28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44D5E30A-E471-43B0-878D-29319F2493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B01B001-C242-42A5-81AF-617C1DB0FA28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4D5E30A-E471-43B0-878D-29319F2493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EB01B001-C242-42A5-81AF-617C1DB0FA28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44D5E30A-E471-43B0-878D-29319F2493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B01B001-C242-42A5-81AF-617C1DB0FA28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4D5E30A-E471-43B0-878D-29319F2493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B01B001-C242-42A5-81AF-617C1DB0FA28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4D5E30A-E471-43B0-878D-29319F2493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B01B001-C242-42A5-81AF-617C1DB0FA28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4D5E30A-E471-43B0-878D-29319F2493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EB01B001-C242-42A5-81AF-617C1DB0FA28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4D5E30A-E471-43B0-878D-29319F2493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B01B001-C242-42A5-81AF-617C1DB0FA28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4D5E30A-E471-43B0-878D-29319F2493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B01B001-C242-42A5-81AF-617C1DB0FA28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4D5E30A-E471-43B0-878D-29319F2493C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EB01B001-C242-42A5-81AF-617C1DB0FA28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44D5E30A-E471-43B0-878D-29319F2493C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915816" y="1628800"/>
            <a:ext cx="5628460" cy="3903712"/>
          </a:xfrm>
        </p:spPr>
        <p:txBody>
          <a:bodyPr>
            <a:normAutofit fontScale="90000"/>
          </a:bodyPr>
          <a:lstStyle/>
          <a:p>
            <a:r>
              <a:rPr lang="ru-RU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Анализ мониторинга уровня развития детей </a:t>
            </a:r>
            <a:r>
              <a:rPr lang="ru-RU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 второй младшей группе №5</a:t>
            </a:r>
            <a:r>
              <a:rPr lang="ru-RU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2020 -2021 учебный год (конец года).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95536" y="476672"/>
            <a:ext cx="76328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Социально – коммуникативное развитие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467544" y="1988840"/>
          <a:ext cx="7272808" cy="44644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15616" y="836712"/>
            <a:ext cx="64087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Познавательное развитие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971600" y="1988840"/>
          <a:ext cx="6696743" cy="44644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43608" y="836712"/>
            <a:ext cx="58326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Речевое  развитие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755576" y="1988840"/>
          <a:ext cx="6840759" cy="44644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7584" y="332656"/>
            <a:ext cx="72728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Художественно - эстетическое развитие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755576" y="1988840"/>
          <a:ext cx="6912768" cy="45365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43608" y="548680"/>
            <a:ext cx="59046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Физическое развитие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611560" y="1844824"/>
          <a:ext cx="6984776" cy="41764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23528" y="188640"/>
            <a:ext cx="7771872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Сводная данных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(общий средний показатель педагогической диагностики)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 второй младшей группе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2020-2021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уч.год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(конец года)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Диаграмма 4"/>
          <p:cNvGraphicFramePr/>
          <p:nvPr/>
        </p:nvGraphicFramePr>
        <p:xfrm>
          <a:off x="611560" y="2338387"/>
          <a:ext cx="7128792" cy="41149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34</TotalTime>
  <Words>37</Words>
  <Application>Microsoft Office PowerPoint</Application>
  <PresentationFormat>Экран (4:3)</PresentationFormat>
  <Paragraphs>11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Изящная</vt:lpstr>
      <vt:lpstr>Анализ мониторинга уровня развития детей  Во второй младшей группе №5 На 2020 -2021 учебный год (конец года). 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Company>RePack by SPecialiST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Анализ мониторинга уровня развития детей  Во второй младшей группе №5 На 2020 -2021 учебный год (конец года).</dc:title>
  <dc:creator>Татьяна</dc:creator>
  <cp:lastModifiedBy>Татьяна</cp:lastModifiedBy>
  <cp:revision>10</cp:revision>
  <dcterms:created xsi:type="dcterms:W3CDTF">2022-02-07T17:47:35Z</dcterms:created>
  <dcterms:modified xsi:type="dcterms:W3CDTF">2022-02-11T15:41:21Z</dcterms:modified>
</cp:coreProperties>
</file>