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charts/chart6.xml" ContentType="application/vnd.openxmlformats-officedocument.drawingml.chart+xml"/>
  <Override PartName="/ppt/charts/chart7.xml" ContentType="application/vnd.openxmlformats-officedocument.drawingml.chart+xml"/>
  <Default Extension="xlsx" ContentType="application/vnd.openxmlformats-officedocument.spreadsheetml.sheet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53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7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Социально – коммуникативное развитие</c:v>
                </c:pt>
              </c:strCache>
            </c:strRef>
          </c:tx>
          <c:dLbls>
            <c:txPr>
              <a:bodyPr/>
              <a:lstStyle/>
              <a:p>
                <a:pPr>
                  <a:defRPr sz="2000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  <c:showLeaderLines val="1"/>
          </c:dLbls>
          <c:cat>
            <c:strRef>
              <c:f>Лист1!$A$2:$A$4</c:f>
              <c:strCache>
                <c:ptCount val="3"/>
                <c:pt idx="0">
                  <c:v>Средний уровень</c:v>
                </c:pt>
                <c:pt idx="1">
                  <c:v>Низкий уровень</c:v>
                </c:pt>
                <c:pt idx="2">
                  <c:v>Высокий уровень</c:v>
                </c:pt>
              </c:strCache>
            </c:strRef>
          </c:cat>
          <c:val>
            <c:numRef>
              <c:f>Лист1!$B$2:$B$4</c:f>
              <c:numCache>
                <c:formatCode>0%</c:formatCode>
                <c:ptCount val="3"/>
                <c:pt idx="0">
                  <c:v>0.4300000000000001</c:v>
                </c:pt>
                <c:pt idx="1">
                  <c:v>0.56999999999999995</c:v>
                </c:pt>
                <c:pt idx="2">
                  <c:v>0</c:v>
                </c:pt>
              </c:numCache>
            </c:numRef>
          </c:val>
        </c:ser>
        <c:firstSliceAng val="0"/>
      </c:pieChart>
    </c:plotArea>
    <c:legend>
      <c:legendPos val="r"/>
      <c:layout/>
      <c:txPr>
        <a:bodyPr/>
        <a:lstStyle/>
        <a:p>
          <a:pPr>
            <a:defRPr sz="2000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</c:chart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Познавательное развитие</c:v>
                </c:pt>
              </c:strCache>
            </c:strRef>
          </c:tx>
          <c:dLbls>
            <c:txPr>
              <a:bodyPr/>
              <a:lstStyle/>
              <a:p>
                <a:pPr>
                  <a:defRPr sz="2000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  <c:showLeaderLines val="1"/>
          </c:dLbls>
          <c:cat>
            <c:strRef>
              <c:f>Лист1!$A$2:$A$4</c:f>
              <c:strCache>
                <c:ptCount val="3"/>
                <c:pt idx="0">
                  <c:v>Средний уровень</c:v>
                </c:pt>
                <c:pt idx="1">
                  <c:v>Низкий уровень</c:v>
                </c:pt>
                <c:pt idx="2">
                  <c:v>Высокий уровень </c:v>
                </c:pt>
              </c:strCache>
            </c:strRef>
          </c:cat>
          <c:val>
            <c:numRef>
              <c:f>Лист1!$B$2:$B$4</c:f>
              <c:numCache>
                <c:formatCode>0%</c:formatCode>
                <c:ptCount val="3"/>
                <c:pt idx="0">
                  <c:v>0.35000000000000009</c:v>
                </c:pt>
                <c:pt idx="1">
                  <c:v>0.65000000000000024</c:v>
                </c:pt>
                <c:pt idx="2">
                  <c:v>0</c:v>
                </c:pt>
              </c:numCache>
            </c:numRef>
          </c:val>
        </c:ser>
        <c:firstSliceAng val="0"/>
      </c:pieChart>
    </c:plotArea>
    <c:legend>
      <c:legendPos val="r"/>
      <c:layout/>
      <c:txPr>
        <a:bodyPr/>
        <a:lstStyle/>
        <a:p>
          <a:pPr>
            <a:defRPr sz="2000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</c:chart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Речевое  развитие</c:v>
                </c:pt>
              </c:strCache>
            </c:strRef>
          </c:tx>
          <c:dLbls>
            <c:txPr>
              <a:bodyPr/>
              <a:lstStyle/>
              <a:p>
                <a:pPr>
                  <a:defRPr sz="1600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  <c:showLeaderLines val="1"/>
          </c:dLbls>
          <c:cat>
            <c:strRef>
              <c:f>Лист1!$A$2:$A$4</c:f>
              <c:strCache>
                <c:ptCount val="3"/>
                <c:pt idx="0">
                  <c:v>Средний уровень </c:v>
                </c:pt>
                <c:pt idx="1">
                  <c:v>Низкий уровень</c:v>
                </c:pt>
                <c:pt idx="2">
                  <c:v>Высокий уровень </c:v>
                </c:pt>
              </c:strCache>
            </c:strRef>
          </c:cat>
          <c:val>
            <c:numRef>
              <c:f>Лист1!$B$2:$B$4</c:f>
              <c:numCache>
                <c:formatCode>0%</c:formatCode>
                <c:ptCount val="3"/>
                <c:pt idx="0">
                  <c:v>0.56000000000000005</c:v>
                </c:pt>
                <c:pt idx="1">
                  <c:v>0.44</c:v>
                </c:pt>
                <c:pt idx="2">
                  <c:v>0</c:v>
                </c:pt>
              </c:numCache>
            </c:numRef>
          </c:val>
        </c:ser>
        <c:firstSliceAng val="0"/>
      </c:pieChart>
    </c:plotArea>
    <c:legend>
      <c:legendPos val="r"/>
      <c:layout>
        <c:manualLayout>
          <c:xMode val="edge"/>
          <c:yMode val="edge"/>
          <c:x val="0.67236615595829918"/>
          <c:y val="0.37885077355156788"/>
          <c:w val="0.31468329186720628"/>
          <c:h val="0.28346566445639071"/>
        </c:manualLayout>
      </c:layout>
      <c:txPr>
        <a:bodyPr/>
        <a:lstStyle/>
        <a:p>
          <a:pPr>
            <a:defRPr sz="1600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</c:chart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Художественно - эстетическое развитие</c:v>
                </c:pt>
              </c:strCache>
            </c:strRef>
          </c:tx>
          <c:dLbls>
            <c:txPr>
              <a:bodyPr/>
              <a:lstStyle/>
              <a:p>
                <a:pPr>
                  <a:defRPr sz="1600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  <c:showLeaderLines val="1"/>
          </c:dLbls>
          <c:cat>
            <c:strRef>
              <c:f>Лист1!$A$2:$A$4</c:f>
              <c:strCache>
                <c:ptCount val="3"/>
                <c:pt idx="0">
                  <c:v>Средний уровень</c:v>
                </c:pt>
                <c:pt idx="1">
                  <c:v>Низкий уровень</c:v>
                </c:pt>
                <c:pt idx="2">
                  <c:v>Высокий уровень</c:v>
                </c:pt>
              </c:strCache>
            </c:strRef>
          </c:cat>
          <c:val>
            <c:numRef>
              <c:f>Лист1!$B$2:$B$4</c:f>
              <c:numCache>
                <c:formatCode>0%</c:formatCode>
                <c:ptCount val="3"/>
                <c:pt idx="0">
                  <c:v>0.44</c:v>
                </c:pt>
                <c:pt idx="1">
                  <c:v>0.56000000000000005</c:v>
                </c:pt>
                <c:pt idx="2">
                  <c:v>0</c:v>
                </c:pt>
              </c:numCache>
            </c:numRef>
          </c:val>
        </c:ser>
        <c:firstSliceAng val="0"/>
      </c:pieChart>
    </c:plotArea>
    <c:legend>
      <c:legendPos val="r"/>
      <c:layout>
        <c:manualLayout>
          <c:xMode val="edge"/>
          <c:yMode val="edge"/>
          <c:x val="0.71355884144740933"/>
          <c:y val="0.38771435903534535"/>
          <c:w val="0.2748124140052815"/>
          <c:h val="0.25318770459481627"/>
        </c:manualLayout>
      </c:layout>
      <c:txPr>
        <a:bodyPr/>
        <a:lstStyle/>
        <a:p>
          <a:pPr>
            <a:defRPr sz="1600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</c:chart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Физическое развитие</c:v>
                </c:pt>
              </c:strCache>
            </c:strRef>
          </c:tx>
          <c:dLbls>
            <c:txPr>
              <a:bodyPr/>
              <a:lstStyle/>
              <a:p>
                <a:pPr>
                  <a:defRPr sz="1600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  <c:showLeaderLines val="1"/>
          </c:dLbls>
          <c:cat>
            <c:strRef>
              <c:f>Лист1!$A$2:$A$4</c:f>
              <c:strCache>
                <c:ptCount val="3"/>
                <c:pt idx="0">
                  <c:v>Средний уровень</c:v>
                </c:pt>
                <c:pt idx="1">
                  <c:v>Низкий уровень</c:v>
                </c:pt>
                <c:pt idx="2">
                  <c:v>Высокий уровень</c:v>
                </c:pt>
              </c:strCache>
            </c:strRef>
          </c:cat>
          <c:val>
            <c:numRef>
              <c:f>Лист1!$B$2:$B$4</c:f>
              <c:numCache>
                <c:formatCode>0%</c:formatCode>
                <c:ptCount val="3"/>
                <c:pt idx="0">
                  <c:v>0.56000000000000005</c:v>
                </c:pt>
                <c:pt idx="1">
                  <c:v>0.44</c:v>
                </c:pt>
                <c:pt idx="2">
                  <c:v>0</c:v>
                </c:pt>
              </c:numCache>
            </c:numRef>
          </c:val>
        </c:ser>
        <c:firstSliceAng val="0"/>
      </c:pieChart>
    </c:plotArea>
    <c:legend>
      <c:legendPos val="r"/>
      <c:layout>
        <c:manualLayout>
          <c:xMode val="edge"/>
          <c:yMode val="edge"/>
          <c:x val="0.67819573545326262"/>
          <c:y val="0.3728916741677229"/>
          <c:w val="0.30873987252445206"/>
          <c:h val="0.32260474459753907"/>
        </c:manualLayout>
      </c:layout>
      <c:txPr>
        <a:bodyPr/>
        <a:lstStyle/>
        <a:p>
          <a:pPr>
            <a:defRPr sz="1600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</c:chart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view3D>
      <c:rotX val="30"/>
      <c:perspective val="30"/>
    </c:view3D>
    <c:plotArea>
      <c:layout/>
      <c:pie3DChart>
        <c:varyColors val="1"/>
      </c:pie3DChart>
    </c:plotArea>
    <c:legend>
      <c:legendPos val="r"/>
      <c:layout>
        <c:manualLayout>
          <c:xMode val="edge"/>
          <c:yMode val="edge"/>
          <c:x val="0.67706196225110804"/>
          <c:y val="0.36793001782182655"/>
          <c:w val="0.3111800849288352"/>
          <c:h val="0.30901845672170275"/>
        </c:manualLayout>
      </c:layout>
      <c:txPr>
        <a:bodyPr/>
        <a:lstStyle/>
        <a:p>
          <a:pPr>
            <a:defRPr sz="1600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</c:chart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view3D>
      <c:rotX val="30"/>
      <c:perspective val="30"/>
    </c:view3D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Сводная данных</c:v>
                </c:pt>
              </c:strCache>
            </c:strRef>
          </c:tx>
          <c:dLbls>
            <c:txPr>
              <a:bodyPr/>
              <a:lstStyle/>
              <a:p>
                <a:pPr>
                  <a:defRPr sz="2000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  <c:showLeaderLines val="1"/>
          </c:dLbls>
          <c:cat>
            <c:strRef>
              <c:f>Лист1!$A$2:$A$4</c:f>
              <c:strCache>
                <c:ptCount val="3"/>
                <c:pt idx="0">
                  <c:v>Средний уровень</c:v>
                </c:pt>
                <c:pt idx="1">
                  <c:v>Низкий уровень</c:v>
                </c:pt>
                <c:pt idx="2">
                  <c:v>Высокий уровень</c:v>
                </c:pt>
              </c:strCache>
            </c:strRef>
          </c:cat>
          <c:val>
            <c:numRef>
              <c:f>Лист1!$B$2:$B$4</c:f>
              <c:numCache>
                <c:formatCode>0.0%</c:formatCode>
                <c:ptCount val="3"/>
                <c:pt idx="0">
                  <c:v>0.46800000000000008</c:v>
                </c:pt>
                <c:pt idx="1">
                  <c:v>0.53200000000000003</c:v>
                </c:pt>
                <c:pt idx="2" formatCode="0%">
                  <c:v>0</c:v>
                </c:pt>
              </c:numCache>
            </c:numRef>
          </c:val>
        </c:ser>
      </c:pie3DChart>
    </c:plotArea>
    <c:legend>
      <c:legendPos val="r"/>
      <c:layout/>
      <c:txPr>
        <a:bodyPr/>
        <a:lstStyle/>
        <a:p>
          <a:pPr>
            <a:defRPr sz="2000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</c:chart>
  <c:externalData r:id="rId1"/>
</c:chartSpace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9F941606-045A-4499-A317-A9303A6DA933}" type="datetimeFigureOut">
              <a:rPr lang="ru-RU" smtClean="0"/>
              <a:pPr/>
              <a:t>11.02.2022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0488E3C8-0359-4252-B144-0E766563302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F941606-045A-4499-A317-A9303A6DA933}" type="datetimeFigureOut">
              <a:rPr lang="ru-RU" smtClean="0"/>
              <a:pPr/>
              <a:t>11.02.2022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488E3C8-0359-4252-B144-0E766563302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9F941606-045A-4499-A317-A9303A6DA933}" type="datetimeFigureOut">
              <a:rPr lang="ru-RU" smtClean="0"/>
              <a:pPr/>
              <a:t>11.02.2022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0488E3C8-0359-4252-B144-0E766563302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F941606-045A-4499-A317-A9303A6DA933}" type="datetimeFigureOut">
              <a:rPr lang="ru-RU" smtClean="0"/>
              <a:pPr/>
              <a:t>11.02.2022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488E3C8-0359-4252-B144-0E766563302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9F941606-045A-4499-A317-A9303A6DA933}" type="datetimeFigureOut">
              <a:rPr lang="ru-RU" smtClean="0"/>
              <a:pPr/>
              <a:t>11.02.2022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0488E3C8-0359-4252-B144-0E766563302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F941606-045A-4499-A317-A9303A6DA933}" type="datetimeFigureOut">
              <a:rPr lang="ru-RU" smtClean="0"/>
              <a:pPr/>
              <a:t>11.02.2022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488E3C8-0359-4252-B144-0E766563302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F941606-045A-4499-A317-A9303A6DA933}" type="datetimeFigureOut">
              <a:rPr lang="ru-RU" smtClean="0"/>
              <a:pPr/>
              <a:t>11.02.2022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488E3C8-0359-4252-B144-0E766563302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F941606-045A-4499-A317-A9303A6DA933}" type="datetimeFigureOut">
              <a:rPr lang="ru-RU" smtClean="0"/>
              <a:pPr/>
              <a:t>11.02.2022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488E3C8-0359-4252-B144-0E766563302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9F941606-045A-4499-A317-A9303A6DA933}" type="datetimeFigureOut">
              <a:rPr lang="ru-RU" smtClean="0"/>
              <a:pPr/>
              <a:t>11.02.2022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488E3C8-0359-4252-B144-0E766563302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F941606-045A-4499-A317-A9303A6DA933}" type="datetimeFigureOut">
              <a:rPr lang="ru-RU" smtClean="0"/>
              <a:pPr/>
              <a:t>11.02.2022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488E3C8-0359-4252-B144-0E766563302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F941606-045A-4499-A317-A9303A6DA933}" type="datetimeFigureOut">
              <a:rPr lang="ru-RU" smtClean="0"/>
              <a:pPr/>
              <a:t>11.02.2022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488E3C8-0359-4252-B144-0E766563302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9F941606-045A-4499-A317-A9303A6DA933}" type="datetimeFigureOut">
              <a:rPr lang="ru-RU" smtClean="0"/>
              <a:pPr/>
              <a:t>11.02.2022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0488E3C8-0359-4252-B144-0E766563302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915816" y="2132856"/>
            <a:ext cx="5832648" cy="3456384"/>
          </a:xfrm>
        </p:spPr>
        <p:txBody>
          <a:bodyPr>
            <a:noAutofit/>
          </a:bodyPr>
          <a:lstStyle/>
          <a:p>
            <a:r>
              <a:rPr lang="ru-RU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Анализ мониторинга уровня развития детей </a:t>
            </a:r>
            <a:r>
              <a:rPr lang="ru-RU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 второй младшей группе №5</a:t>
            </a:r>
            <a:r>
              <a:rPr lang="ru-RU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 2020 -2021 учебный год (начало года).</a:t>
            </a:r>
            <a:endParaRPr lang="ru-RU" sz="3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55576" y="548680"/>
            <a:ext cx="66967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Социально – коммуникативное развитие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Диаграмма 3"/>
          <p:cNvGraphicFramePr/>
          <p:nvPr/>
        </p:nvGraphicFramePr>
        <p:xfrm>
          <a:off x="683568" y="2195512"/>
          <a:ext cx="7128792" cy="43298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15616" y="548680"/>
            <a:ext cx="547260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Познавательное развитие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Диаграмма 3"/>
          <p:cNvGraphicFramePr/>
          <p:nvPr/>
        </p:nvGraphicFramePr>
        <p:xfrm>
          <a:off x="755576" y="2243137"/>
          <a:ext cx="6984776" cy="41381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31640" y="620688"/>
            <a:ext cx="50405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Речевое  развитие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Диаграмма 2"/>
          <p:cNvGraphicFramePr/>
          <p:nvPr/>
        </p:nvGraphicFramePr>
        <p:xfrm>
          <a:off x="1259632" y="2276872"/>
          <a:ext cx="5883919" cy="37019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11560" y="548680"/>
            <a:ext cx="69127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Художественно - эстетическое развитие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Диаграмма 2"/>
          <p:cNvGraphicFramePr/>
          <p:nvPr/>
        </p:nvGraphicFramePr>
        <p:xfrm>
          <a:off x="899592" y="2492896"/>
          <a:ext cx="6480720" cy="37444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43608" y="476672"/>
            <a:ext cx="60486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Физическое развитие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Диаграмма 2"/>
          <p:cNvGraphicFramePr/>
          <p:nvPr/>
        </p:nvGraphicFramePr>
        <p:xfrm>
          <a:off x="1331640" y="2420888"/>
          <a:ext cx="5832648" cy="35283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683568" y="260648"/>
            <a:ext cx="7164288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Сводная данных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(общий средний показатель педагогической диагностики)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 второй младшей группе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2020-2021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уч.год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(начало года)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Диаграмма 3"/>
          <p:cNvGraphicFramePr/>
          <p:nvPr/>
        </p:nvGraphicFramePr>
        <p:xfrm>
          <a:off x="1115616" y="2708920"/>
          <a:ext cx="6480720" cy="33958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Диаграмма 4"/>
          <p:cNvGraphicFramePr/>
          <p:nvPr/>
        </p:nvGraphicFramePr>
        <p:xfrm>
          <a:off x="899592" y="2636912"/>
          <a:ext cx="6840760" cy="38164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15</TotalTime>
  <Words>37</Words>
  <Application>Microsoft Office PowerPoint</Application>
  <PresentationFormat>Экран (4:3)</PresentationFormat>
  <Paragraphs>11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Изящная</vt:lpstr>
      <vt:lpstr>Анализ мониторинга уровня развития детей  Во второй младшей группе №5 На 2020 -2021 учебный год (начало года).</vt:lpstr>
      <vt:lpstr>Слайд 2</vt:lpstr>
      <vt:lpstr>Слайд 3</vt:lpstr>
      <vt:lpstr>Слайд 4</vt:lpstr>
      <vt:lpstr>Слайд 5</vt:lpstr>
      <vt:lpstr>Слайд 6</vt:lpstr>
      <vt:lpstr>Слайд 7</vt:lpstr>
    </vt:vector>
  </TitlesOfParts>
  <Company>RePack by SPecialiST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Анализ мониторинга уровня развития детей  Во второй младшей группе №5 На 2020 -2021 учебный год (начало года).</dc:title>
  <dc:creator>Татьяна</dc:creator>
  <cp:lastModifiedBy>Татьяна</cp:lastModifiedBy>
  <cp:revision>10</cp:revision>
  <dcterms:created xsi:type="dcterms:W3CDTF">2022-02-07T18:01:21Z</dcterms:created>
  <dcterms:modified xsi:type="dcterms:W3CDTF">2022-02-11T15:17:35Z</dcterms:modified>
</cp:coreProperties>
</file>